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1" r:id="rId7"/>
    <p:sldId id="262" r:id="rId8"/>
    <p:sldId id="270" r:id="rId9"/>
    <p:sldId id="267" r:id="rId10"/>
    <p:sldId id="268" r:id="rId11"/>
    <p:sldId id="260" r:id="rId12"/>
    <p:sldId id="271" r:id="rId13"/>
    <p:sldId id="272" r:id="rId14"/>
    <p:sldId id="274" r:id="rId15"/>
    <p:sldId id="275" r:id="rId16"/>
    <p:sldId id="276" r:id="rId17"/>
    <p:sldId id="277" r:id="rId18"/>
    <p:sldId id="273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7" r:id="rId27"/>
    <p:sldId id="288" r:id="rId28"/>
    <p:sldId id="290" r:id="rId29"/>
    <p:sldId id="291" r:id="rId30"/>
    <p:sldId id="292" r:id="rId31"/>
    <p:sldId id="285" r:id="rId32"/>
    <p:sldId id="286" r:id="rId33"/>
    <p:sldId id="289" r:id="rId34"/>
    <p:sldId id="293" r:id="rId35"/>
    <p:sldId id="294" r:id="rId3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84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150D-B457-4C20-A3CC-E2FB014288DD}" type="datetimeFigureOut">
              <a:rPr lang="sk-SK" smtClean="0"/>
              <a:t>29.07.2019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7D828-E811-4E3D-9ED5-F2E32CBCB4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3855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150D-B457-4C20-A3CC-E2FB014288DD}" type="datetimeFigureOut">
              <a:rPr lang="sk-SK" smtClean="0"/>
              <a:t>29.07.2019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7D828-E811-4E3D-9ED5-F2E32CBCB4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99301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150D-B457-4C20-A3CC-E2FB014288DD}" type="datetimeFigureOut">
              <a:rPr lang="sk-SK" smtClean="0"/>
              <a:t>29.07.2019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7D828-E811-4E3D-9ED5-F2E32CBCB4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0424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150D-B457-4C20-A3CC-E2FB014288DD}" type="datetimeFigureOut">
              <a:rPr lang="sk-SK" smtClean="0"/>
              <a:t>29.07.2019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7D828-E811-4E3D-9ED5-F2E32CBCB4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30790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150D-B457-4C20-A3CC-E2FB014288DD}" type="datetimeFigureOut">
              <a:rPr lang="sk-SK" smtClean="0"/>
              <a:t>29.07.2019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7D828-E811-4E3D-9ED5-F2E32CBCB4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03277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150D-B457-4C20-A3CC-E2FB014288DD}" type="datetimeFigureOut">
              <a:rPr lang="sk-SK" smtClean="0"/>
              <a:t>29.07.2019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7D828-E811-4E3D-9ED5-F2E32CBCB4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79339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150D-B457-4C20-A3CC-E2FB014288DD}" type="datetimeFigureOut">
              <a:rPr lang="sk-SK" smtClean="0"/>
              <a:t>29.07.2019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7D828-E811-4E3D-9ED5-F2E32CBCB4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3893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150D-B457-4C20-A3CC-E2FB014288DD}" type="datetimeFigureOut">
              <a:rPr lang="sk-SK" smtClean="0"/>
              <a:t>29.07.2019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7D828-E811-4E3D-9ED5-F2E32CBCB4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51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150D-B457-4C20-A3CC-E2FB014288DD}" type="datetimeFigureOut">
              <a:rPr lang="sk-SK" smtClean="0"/>
              <a:t>29.07.2019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7D828-E811-4E3D-9ED5-F2E32CBCB4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473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150D-B457-4C20-A3CC-E2FB014288DD}" type="datetimeFigureOut">
              <a:rPr lang="sk-SK" smtClean="0"/>
              <a:t>29.07.2019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7D828-E811-4E3D-9ED5-F2E32CBCB4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8253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150D-B457-4C20-A3CC-E2FB014288DD}" type="datetimeFigureOut">
              <a:rPr lang="sk-SK" smtClean="0"/>
              <a:t>29.07.2019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7D828-E811-4E3D-9ED5-F2E32CBCB4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85528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D150D-B457-4C20-A3CC-E2FB014288DD}" type="datetimeFigureOut">
              <a:rPr lang="sk-SK" smtClean="0"/>
              <a:t>29.07.2019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7D828-E811-4E3D-9ED5-F2E32CBCB41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967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7.png"/><Relationship Id="rId5" Type="http://schemas.openxmlformats.org/officeDocument/2006/relationships/image" Target="../media/image65.emf"/><Relationship Id="rId4" Type="http://schemas.openxmlformats.org/officeDocument/2006/relationships/package" Target="../embeddings/Dokument_programu_Microsoft_Word.docx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0099"/>
                </a:solidFill>
              </a:rPr>
              <a:t>Control of Distributed Parameter Systems                                                                                                                                           an Engineering Approach – Tutorial </a:t>
            </a:r>
            <a:r>
              <a:rPr lang="sk-SK" sz="4000" dirty="0"/>
              <a:t/>
            </a:r>
            <a:br>
              <a:rPr lang="sk-SK" sz="4000" dirty="0"/>
            </a:br>
            <a:endParaRPr lang="sk-SK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sz="6000" b="1" cap="all" dirty="0">
                <a:solidFill>
                  <a:srgbClr val="FF0000"/>
                </a:solidFill>
              </a:rPr>
              <a:t>DEMONSTRATIONS</a:t>
            </a:r>
            <a:r>
              <a:rPr lang="sk-SK" sz="6000" b="1" cap="small" dirty="0">
                <a:solidFill>
                  <a:srgbClr val="FF0000"/>
                </a:solidFill>
              </a:rPr>
              <a:t/>
            </a:r>
            <a:br>
              <a:rPr lang="sk-SK" sz="6000" b="1" cap="small" dirty="0">
                <a:solidFill>
                  <a:srgbClr val="FF0000"/>
                </a:solidFill>
              </a:rPr>
            </a:br>
            <a:endParaRPr lang="sk-SK" sz="6000" dirty="0">
              <a:solidFill>
                <a:srgbClr val="FF0000"/>
              </a:solidFill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4082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mitanie_struny_zrychlen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191" y="271018"/>
            <a:ext cx="10569619" cy="6315964"/>
          </a:xfrm>
        </p:spPr>
      </p:pic>
    </p:spTree>
    <p:extLst>
      <p:ext uri="{BB962C8B-B14F-4D97-AF65-F5344CB8AC3E}">
        <p14:creationId xmlns:p14="http://schemas.microsoft.com/office/powerpoint/2010/main" val="213435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DPS </a:t>
            </a:r>
            <a:r>
              <a:rPr lang="sk-SK" b="1" dirty="0" err="1" smtClean="0">
                <a:solidFill>
                  <a:srgbClr val="FF0000"/>
                </a:solidFill>
              </a:rPr>
              <a:t>Wizard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857206" cy="4351338"/>
          </a:xfrm>
        </p:spPr>
        <p:txBody>
          <a:bodyPr/>
          <a:lstStyle/>
          <a:p>
            <a:r>
              <a:rPr lang="sk-SK" dirty="0" err="1" smtClean="0">
                <a:solidFill>
                  <a:srgbClr val="FF0000"/>
                </a:solidFill>
              </a:rPr>
              <a:t>Automatized</a:t>
            </a:r>
            <a:r>
              <a:rPr lang="sk-SK" dirty="0" smtClean="0">
                <a:solidFill>
                  <a:srgbClr val="FF0000"/>
                </a:solidFill>
              </a:rPr>
              <a:t> </a:t>
            </a:r>
            <a:r>
              <a:rPr lang="sk-SK" dirty="0" err="1" smtClean="0">
                <a:solidFill>
                  <a:srgbClr val="FF0000"/>
                </a:solidFill>
              </a:rPr>
              <a:t>design</a:t>
            </a:r>
            <a:r>
              <a:rPr lang="sk-SK" dirty="0" smtClean="0">
                <a:solidFill>
                  <a:srgbClr val="FF0000"/>
                </a:solidFill>
              </a:rPr>
              <a:t> of </a:t>
            </a:r>
            <a:r>
              <a:rPr lang="sk-SK" dirty="0" err="1" smtClean="0">
                <a:solidFill>
                  <a:srgbClr val="FF0000"/>
                </a:solidFill>
              </a:rPr>
              <a:t>control</a:t>
            </a:r>
            <a:r>
              <a:rPr lang="sk-SK" dirty="0" smtClean="0">
                <a:solidFill>
                  <a:srgbClr val="FF0000"/>
                </a:solidFill>
              </a:rPr>
              <a:t> </a:t>
            </a:r>
            <a:r>
              <a:rPr lang="sk-SK" dirty="0" err="1" smtClean="0">
                <a:solidFill>
                  <a:srgbClr val="FF0000"/>
                </a:solidFill>
              </a:rPr>
              <a:t>loops</a:t>
            </a:r>
            <a:endParaRPr lang="sk-SK" dirty="0">
              <a:solidFill>
                <a:srgbClr val="FF0000"/>
              </a:solidFill>
            </a:endParaRPr>
          </a:p>
          <a:p>
            <a:r>
              <a:rPr lang="sk-SK" dirty="0" err="1" smtClean="0">
                <a:solidFill>
                  <a:srgbClr val="FF0000"/>
                </a:solidFill>
              </a:rPr>
              <a:t>Presentation</a:t>
            </a:r>
            <a:r>
              <a:rPr lang="sk-SK" dirty="0" smtClean="0">
                <a:solidFill>
                  <a:srgbClr val="FF0000"/>
                </a:solidFill>
              </a:rPr>
              <a:t> of default </a:t>
            </a:r>
            <a:r>
              <a:rPr lang="sk-SK" dirty="0" err="1" smtClean="0">
                <a:solidFill>
                  <a:srgbClr val="FF0000"/>
                </a:solidFill>
              </a:rPr>
              <a:t>loops</a:t>
            </a:r>
            <a:endParaRPr lang="sk-SK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Possibilit</a:t>
            </a:r>
            <a:r>
              <a:rPr lang="sk-SK" dirty="0" err="1" smtClean="0">
                <a:solidFill>
                  <a:srgbClr val="FF0000"/>
                </a:solidFill>
              </a:rPr>
              <a:t>ies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sk-SK" dirty="0" err="1" smtClean="0">
                <a:solidFill>
                  <a:srgbClr val="FF0000"/>
                </a:solidFill>
              </a:rPr>
              <a:t>for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work with custom </a:t>
            </a:r>
            <a:r>
              <a:rPr lang="en-US" dirty="0" smtClean="0">
                <a:solidFill>
                  <a:srgbClr val="FF0000"/>
                </a:solidFill>
              </a:rPr>
              <a:t>data</a:t>
            </a:r>
            <a:endParaRPr lang="sk-SK" dirty="0" smtClean="0">
              <a:solidFill>
                <a:srgbClr val="FF000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928" y="1541418"/>
            <a:ext cx="5987478" cy="505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2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DPS </a:t>
            </a:r>
            <a:r>
              <a:rPr lang="sk-SK" b="1" dirty="0" err="1" smtClean="0">
                <a:solidFill>
                  <a:srgbClr val="FF0000"/>
                </a:solidFill>
              </a:rPr>
              <a:t>Wizard</a:t>
            </a:r>
            <a:endParaRPr lang="sk-SK" b="1" dirty="0">
              <a:solidFill>
                <a:srgbClr val="FF0000"/>
              </a:solidFill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562" y="471193"/>
            <a:ext cx="7145700" cy="6031119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562" y="471193"/>
            <a:ext cx="7145700" cy="603111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562" y="471193"/>
            <a:ext cx="7145700" cy="603111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562" y="471193"/>
            <a:ext cx="7145700" cy="603111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562" y="471193"/>
            <a:ext cx="7145700" cy="603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3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DPS </a:t>
            </a:r>
            <a:r>
              <a:rPr lang="sk-SK" b="1" dirty="0" err="1" smtClean="0">
                <a:solidFill>
                  <a:srgbClr val="FF0000"/>
                </a:solidFill>
              </a:rPr>
              <a:t>Wizard</a:t>
            </a:r>
            <a:endParaRPr lang="sk-SK" b="1" dirty="0">
              <a:solidFill>
                <a:srgbClr val="FF0000"/>
              </a:solidFill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320" y="413441"/>
            <a:ext cx="7145700" cy="6031119"/>
          </a:xfr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202" y="365125"/>
            <a:ext cx="6959936" cy="626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3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DPS </a:t>
            </a:r>
            <a:r>
              <a:rPr lang="sk-SK" b="1" dirty="0" err="1" smtClean="0">
                <a:solidFill>
                  <a:srgbClr val="FF0000"/>
                </a:solidFill>
              </a:rPr>
              <a:t>Wizard</a:t>
            </a:r>
            <a:endParaRPr lang="sk-SK" b="1" dirty="0">
              <a:solidFill>
                <a:srgbClr val="FF0000"/>
              </a:solidFill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192" y="413441"/>
            <a:ext cx="7145700" cy="6031119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192" y="413441"/>
            <a:ext cx="7145700" cy="603111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68" y="630165"/>
            <a:ext cx="6959936" cy="559767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68" y="630165"/>
            <a:ext cx="6959936" cy="559767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68" y="630164"/>
            <a:ext cx="6959936" cy="559767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68" y="630164"/>
            <a:ext cx="6959936" cy="5597671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68" y="630164"/>
            <a:ext cx="6959936" cy="5597671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68" y="630164"/>
            <a:ext cx="6959936" cy="5597671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68" y="630164"/>
            <a:ext cx="6959936" cy="5597671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68" y="630164"/>
            <a:ext cx="6959936" cy="5597671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68" y="630164"/>
            <a:ext cx="6959936" cy="5597671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68" y="630164"/>
            <a:ext cx="6959936" cy="5597671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49" y="630164"/>
            <a:ext cx="6959936" cy="5597671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921" y="630164"/>
            <a:ext cx="6959936" cy="559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DPS </a:t>
            </a:r>
            <a:r>
              <a:rPr lang="sk-SK" b="1" dirty="0" err="1" smtClean="0">
                <a:solidFill>
                  <a:srgbClr val="FF0000"/>
                </a:solidFill>
              </a:rPr>
              <a:t>Wizard</a:t>
            </a:r>
            <a:endParaRPr lang="sk-SK" b="1" dirty="0">
              <a:solidFill>
                <a:srgbClr val="FF0000"/>
              </a:solidFill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689" y="413441"/>
            <a:ext cx="7145700" cy="6031119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99" y="630165"/>
            <a:ext cx="6959936" cy="559767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99" y="630165"/>
            <a:ext cx="6959936" cy="559767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99" y="630165"/>
            <a:ext cx="6959936" cy="559767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571" y="630165"/>
            <a:ext cx="6959936" cy="559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5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DPS </a:t>
            </a:r>
            <a:r>
              <a:rPr lang="sk-SK" b="1" dirty="0" err="1" smtClean="0">
                <a:solidFill>
                  <a:srgbClr val="FF0000"/>
                </a:solidFill>
              </a:rPr>
              <a:t>Wizard</a:t>
            </a:r>
            <a:endParaRPr lang="sk-SK" b="1" dirty="0">
              <a:solidFill>
                <a:srgbClr val="FF0000"/>
              </a:solidFill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939" y="413441"/>
            <a:ext cx="7145700" cy="6031119"/>
          </a:xfrm>
        </p:spPr>
      </p:pic>
      <p:pic>
        <p:nvPicPr>
          <p:cNvPr id="5" name="Obrázok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791" y="1218892"/>
            <a:ext cx="6088277" cy="4420217"/>
          </a:xfrm>
          <a:prstGeom prst="rect">
            <a:avLst/>
          </a:prstGeom>
        </p:spPr>
      </p:pic>
      <p:pic>
        <p:nvPicPr>
          <p:cNvPr id="6" name="Obrázok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" y="1218892"/>
            <a:ext cx="6088277" cy="4420217"/>
          </a:xfrm>
          <a:prstGeom prst="rect">
            <a:avLst/>
          </a:prstGeom>
        </p:spPr>
      </p:pic>
      <p:pic>
        <p:nvPicPr>
          <p:cNvPr id="7" name="Obrázok 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71" y="1212652"/>
            <a:ext cx="6088277" cy="4420217"/>
          </a:xfrm>
          <a:prstGeom prst="rect">
            <a:avLst/>
          </a:prstGeom>
        </p:spPr>
      </p:pic>
      <p:pic>
        <p:nvPicPr>
          <p:cNvPr id="8" name="Obrázok 7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651"/>
            <a:ext cx="6088277" cy="4420217"/>
          </a:xfrm>
          <a:prstGeom prst="rect">
            <a:avLst/>
          </a:prstGeom>
        </p:spPr>
      </p:pic>
      <p:pic>
        <p:nvPicPr>
          <p:cNvPr id="9" name="Obrázok 8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71" y="1225132"/>
            <a:ext cx="6088277" cy="4420217"/>
          </a:xfrm>
          <a:prstGeom prst="rect">
            <a:avLst/>
          </a:prstGeom>
        </p:spPr>
      </p:pic>
      <p:pic>
        <p:nvPicPr>
          <p:cNvPr id="10" name="Obrázok 9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" y="1225132"/>
            <a:ext cx="6088277" cy="4420217"/>
          </a:xfrm>
          <a:prstGeom prst="rect">
            <a:avLst/>
          </a:prstGeom>
        </p:spPr>
      </p:pic>
      <p:pic>
        <p:nvPicPr>
          <p:cNvPr id="11" name="Obrázok 10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71" y="1222012"/>
            <a:ext cx="6088277" cy="4420217"/>
          </a:xfrm>
          <a:prstGeom prst="rect">
            <a:avLst/>
          </a:prstGeom>
        </p:spPr>
      </p:pic>
      <p:pic>
        <p:nvPicPr>
          <p:cNvPr id="12" name="Obrázok 11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1222011"/>
            <a:ext cx="6088277" cy="4420217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339" y="416559"/>
            <a:ext cx="7145700" cy="6031119"/>
          </a:xfrm>
          <a:prstGeom prst="rect">
            <a:avLst/>
          </a:prstGeom>
        </p:spPr>
      </p:pic>
      <p:pic>
        <p:nvPicPr>
          <p:cNvPr id="14" name="Obrázok 13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471" y="1231636"/>
            <a:ext cx="6088277" cy="4420217"/>
          </a:xfrm>
          <a:prstGeom prst="rect">
            <a:avLst/>
          </a:prstGeom>
        </p:spPr>
      </p:pic>
      <p:pic>
        <p:nvPicPr>
          <p:cNvPr id="15" name="Obrázok 14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" y="1231371"/>
            <a:ext cx="6088277" cy="442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7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DPS </a:t>
            </a:r>
            <a:r>
              <a:rPr lang="sk-SK" b="1" dirty="0" err="1" smtClean="0">
                <a:solidFill>
                  <a:srgbClr val="FF0000"/>
                </a:solidFill>
              </a:rPr>
              <a:t>Wizard</a:t>
            </a:r>
            <a:endParaRPr lang="sk-SK" b="1" dirty="0">
              <a:solidFill>
                <a:srgbClr val="FF0000"/>
              </a:solidFill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934" y="413441"/>
            <a:ext cx="7145700" cy="6031119"/>
          </a:xfrm>
        </p:spPr>
      </p:pic>
    </p:spTree>
    <p:extLst>
      <p:ext uri="{BB962C8B-B14F-4D97-AF65-F5344CB8AC3E}">
        <p14:creationId xmlns:p14="http://schemas.microsoft.com/office/powerpoint/2010/main" val="223762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zard_video_zrychlene_fina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216" y="314367"/>
            <a:ext cx="11331569" cy="6229267"/>
          </a:xfrm>
        </p:spPr>
      </p:pic>
    </p:spTree>
    <p:extLst>
      <p:ext uri="{BB962C8B-B14F-4D97-AF65-F5344CB8AC3E}">
        <p14:creationId xmlns:p14="http://schemas.microsoft.com/office/powerpoint/2010/main" val="402017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9347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Control of temperature fields in </a:t>
            </a:r>
            <a:r>
              <a:rPr lang="en-US" sz="2800" b="1" dirty="0" smtClean="0"/>
              <a:t>metallurgy</a:t>
            </a:r>
            <a:r>
              <a:rPr lang="sk-SK" sz="2800" b="1" dirty="0" smtClean="0"/>
              <a:t> </a:t>
            </a:r>
            <a:r>
              <a:rPr lang="sk-SK" sz="2800" b="1" dirty="0"/>
              <a:t/>
            </a:r>
            <a:br>
              <a:rPr lang="sk-SK" sz="2800" b="1" dirty="0"/>
            </a:br>
            <a:r>
              <a:rPr lang="en-US" sz="2400" dirty="0" smtClean="0"/>
              <a:t>Control </a:t>
            </a:r>
            <a:r>
              <a:rPr lang="en-US" sz="2400" dirty="0"/>
              <a:t>of secondary cooling in continuous casting of </a:t>
            </a:r>
            <a:r>
              <a:rPr lang="en-US" sz="2400" dirty="0" smtClean="0"/>
              <a:t>steel</a:t>
            </a:r>
            <a:endParaRPr lang="sk-SK" sz="2400" dirty="0"/>
          </a:p>
        </p:txBody>
      </p:sp>
      <p:pic>
        <p:nvPicPr>
          <p:cNvPr id="4" name="Picture 6" descr="C:\VPFILES\AAA5-REKLAMNE TABULE\5-POSTER-sept2015\img_model_prezentacne\zpo_prezentacny_s_odliatkom.bmp">
            <a:extLst>
              <a:ext uri="{FF2B5EF4-FFF2-40B4-BE49-F238E27FC236}">
                <a16:creationId xmlns:a16="http://schemas.microsoft.com/office/drawing/2014/main" id="{AD3F2A5A-D999-4653-BC2B-75816347BE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" t="7719" r="17161" b="7308"/>
          <a:stretch/>
        </p:blipFill>
        <p:spPr bwMode="auto">
          <a:xfrm>
            <a:off x="1289093" y="1619561"/>
            <a:ext cx="4541476" cy="3630315"/>
          </a:xfrm>
          <a:prstGeom prst="rect">
            <a:avLst/>
          </a:prstGeom>
          <a:noFill/>
          <a:ln w="19050" cap="flat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44F3130-CFD2-4D7D-B510-FDD43529F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33998" y="1607820"/>
            <a:ext cx="4667043" cy="3499128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77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76223"/>
            <a:ext cx="10515600" cy="1325563"/>
          </a:xfrm>
        </p:spPr>
        <p:txBody>
          <a:bodyPr/>
          <a:lstStyle/>
          <a:p>
            <a:r>
              <a:rPr lang="sk-SK" b="1" dirty="0" err="1" smtClean="0">
                <a:solidFill>
                  <a:schemeClr val="accent1">
                    <a:lumMod val="50000"/>
                  </a:schemeClr>
                </a:solidFill>
              </a:rPr>
              <a:t>Content</a:t>
            </a:r>
            <a:r>
              <a:rPr lang="sk-SK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k-SK" b="1" dirty="0">
                <a:solidFill>
                  <a:schemeClr val="accent1">
                    <a:lumMod val="50000"/>
                  </a:schemeClr>
                </a:solidFill>
              </a:rPr>
              <a:t>of the </a:t>
            </a:r>
            <a:r>
              <a:rPr lang="sk-SK" b="1" dirty="0" err="1">
                <a:solidFill>
                  <a:schemeClr val="accent1">
                    <a:lumMod val="50000"/>
                  </a:schemeClr>
                </a:solidFill>
              </a:rPr>
              <a:t>presentation</a:t>
            </a:r>
            <a:endParaRPr lang="sk-SK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38200" y="199654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DPS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Blockset for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Simulink</a:t>
            </a:r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</a:p>
          <a:p>
            <a:pPr marL="0" indent="0">
              <a:buNone/>
            </a:pPr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   </a:t>
            </a:r>
            <a:r>
              <a:rPr lang="sk-SK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third-party software product of The MathWorks</a:t>
            </a: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                                 </a:t>
            </a:r>
            <a:endParaRPr lang="sk-SK" sz="2400" i="1" dirty="0">
              <a:solidFill>
                <a:schemeClr val="accent1">
                  <a:lumMod val="50000"/>
                </a:schemeClr>
              </a:solidFill>
              <a:latin typeface="Times New Roman"/>
              <a:ea typeface="SimSun"/>
            </a:endParaRPr>
          </a:p>
          <a:p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Some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model control problems</a:t>
            </a:r>
            <a:endParaRPr lang="sk-SK" dirty="0">
              <a:solidFill>
                <a:schemeClr val="accent1">
                  <a:lumMod val="50000"/>
                </a:schemeClr>
              </a:solidFill>
              <a:latin typeface="Times New Roman"/>
              <a:ea typeface="SimSun"/>
            </a:endParaRPr>
          </a:p>
          <a:p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DPS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Wizard – automatized control loop design tool  </a:t>
            </a:r>
            <a:endParaRPr lang="sk-SK" dirty="0">
              <a:solidFill>
                <a:schemeClr val="accent1">
                  <a:lumMod val="50000"/>
                </a:schemeClr>
              </a:solidFill>
              <a:latin typeface="Times New Roman"/>
              <a:ea typeface="SimSun"/>
            </a:endParaRP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Control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of temperature fields in metallurgy: shape </a:t>
            </a:r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casting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and </a:t>
            </a:r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 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continuous casting</a:t>
            </a:r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of </a:t>
            </a:r>
            <a:r>
              <a:rPr lang="sk-SK" dirty="0" err="1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steel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endParaRPr lang="sk-SK" dirty="0">
              <a:solidFill>
                <a:schemeClr val="accent1">
                  <a:lumMod val="50000"/>
                </a:schemeClr>
              </a:solidFill>
              <a:latin typeface="Times New Roman"/>
              <a:ea typeface="SimSun"/>
            </a:endParaRPr>
          </a:p>
          <a:p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Interactive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Control – service </a:t>
            </a:r>
            <a:r>
              <a:rPr lang="sk-SK" dirty="0" err="1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for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support the solution of control </a:t>
            </a:r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problems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via the Internet  </a:t>
            </a:r>
            <a:endParaRPr lang="sk-SK" dirty="0">
              <a:solidFill>
                <a:schemeClr val="accent1">
                  <a:lumMod val="50000"/>
                </a:schemeClr>
              </a:solidFill>
              <a:latin typeface="Times New Roman"/>
              <a:ea typeface="SimSun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1344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1109" y="296760"/>
            <a:ext cx="10515600" cy="1062022"/>
          </a:xfrm>
        </p:spPr>
        <p:txBody>
          <a:bodyPr>
            <a:noAutofit/>
          </a:bodyPr>
          <a:lstStyle/>
          <a:p>
            <a:r>
              <a:rPr lang="sk-SK" sz="2400" b="1" dirty="0" smtClean="0"/>
              <a:t>1D </a:t>
            </a:r>
            <a:r>
              <a:rPr lang="sk-SK" sz="2400" b="1" dirty="0" err="1" smtClean="0"/>
              <a:t>temperature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field</a:t>
            </a:r>
            <a:r>
              <a:rPr lang="en-US" sz="2400" b="1" dirty="0" smtClean="0"/>
              <a:t> </a:t>
            </a:r>
            <a:r>
              <a:rPr lang="en-US" sz="2400" b="1" dirty="0"/>
              <a:t>on little radius of the billet</a:t>
            </a:r>
            <a:r>
              <a:rPr lang="sk-SK" sz="2400" b="1" dirty="0"/>
              <a:t> </a:t>
            </a:r>
            <a:r>
              <a:rPr lang="sk-SK" sz="2400" b="1" dirty="0" err="1" smtClean="0"/>
              <a:t>is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modelled</a:t>
            </a:r>
            <a:r>
              <a:rPr lang="sk-SK" sz="2400" b="1" dirty="0" smtClean="0"/>
              <a:t> by </a:t>
            </a:r>
            <a:r>
              <a:rPr lang="en-US" sz="2400" b="1" dirty="0" smtClean="0"/>
              <a:t> </a:t>
            </a:r>
            <a:r>
              <a:rPr lang="sk-SK" sz="2400" b="1" dirty="0" smtClean="0"/>
              <a:t>FEM </a:t>
            </a:r>
            <a:r>
              <a:rPr lang="sk-SK" sz="2400" b="1" dirty="0" err="1" smtClean="0"/>
              <a:t>based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numerical</a:t>
            </a:r>
            <a:r>
              <a:rPr lang="sk-SK" sz="2400" b="1" dirty="0" smtClean="0"/>
              <a:t> model in ProCAST - </a:t>
            </a:r>
            <a:r>
              <a:rPr lang="sk-SK" sz="2400" b="1" dirty="0" err="1" smtClean="0"/>
              <a:t>Control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synthesis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is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solved</a:t>
            </a:r>
            <a:r>
              <a:rPr lang="sk-SK" sz="2400" b="1" dirty="0" smtClean="0"/>
              <a:t> by software </a:t>
            </a:r>
            <a:r>
              <a:rPr lang="sk-SK" sz="2400" b="1" dirty="0" err="1" smtClean="0"/>
              <a:t>sensor</a:t>
            </a:r>
            <a:endParaRPr lang="sk-SK" sz="2400" b="1" dirty="0"/>
          </a:p>
        </p:txBody>
      </p:sp>
      <p:pic>
        <p:nvPicPr>
          <p:cNvPr id="4" name="Zástupný symbol obsahu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2774" y="1657884"/>
            <a:ext cx="3913974" cy="347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869" y="1956987"/>
            <a:ext cx="3717421" cy="3273039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96292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i="1" dirty="0"/>
              <a:t>Control process in </a:t>
            </a:r>
            <a:r>
              <a:rPr lang="en-US" sz="3200" b="1" i="1" dirty="0" smtClean="0"/>
              <a:t>surrounding </a:t>
            </a:r>
            <a:r>
              <a:rPr lang="en-US" sz="3200" b="1" i="1" dirty="0"/>
              <a:t>of chosen steady state </a:t>
            </a:r>
            <a:r>
              <a:rPr lang="en-US" sz="3200" b="1" i="1" dirty="0" smtClean="0"/>
              <a:t>regime</a:t>
            </a:r>
            <a:endParaRPr lang="sk-SK" sz="3200" b="1" dirty="0"/>
          </a:p>
        </p:txBody>
      </p:sp>
      <p:pic>
        <p:nvPicPr>
          <p:cNvPr id="4" name="Zástupný symbol obsahu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7240" y="1825625"/>
            <a:ext cx="8157519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314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3200" b="1" i="1" dirty="0" err="1"/>
              <a:t>Control</a:t>
            </a:r>
            <a:r>
              <a:rPr lang="sk-SK" sz="3200" b="1" i="1" dirty="0"/>
              <a:t> </a:t>
            </a:r>
            <a:r>
              <a:rPr lang="sk-SK" sz="3200" b="1" i="1" dirty="0" err="1"/>
              <a:t>process</a:t>
            </a:r>
            <a:r>
              <a:rPr lang="sk-SK" sz="3200" b="1" i="1" dirty="0"/>
              <a:t> </a:t>
            </a:r>
            <a:r>
              <a:rPr lang="sk-SK" sz="3200" b="1" i="1" dirty="0" err="1"/>
              <a:t>at</a:t>
            </a:r>
            <a:r>
              <a:rPr lang="sk-SK" sz="3200" b="1" i="1" dirty="0"/>
              <a:t> </a:t>
            </a:r>
            <a:r>
              <a:rPr lang="sk-SK" sz="3200" b="1" i="1" dirty="0" err="1"/>
              <a:t>abrupt</a:t>
            </a:r>
            <a:r>
              <a:rPr lang="sk-SK" sz="3200" b="1" i="1" dirty="0"/>
              <a:t> </a:t>
            </a:r>
            <a:r>
              <a:rPr lang="sk-SK" sz="3200" b="1" i="1" dirty="0" err="1"/>
              <a:t>changes</a:t>
            </a:r>
            <a:r>
              <a:rPr lang="sk-SK" sz="3200" b="1" i="1" dirty="0"/>
              <a:t> of casting </a:t>
            </a:r>
            <a:r>
              <a:rPr lang="sk-SK" sz="3200" b="1" i="1" dirty="0" err="1" smtClean="0"/>
              <a:t>speed</a:t>
            </a:r>
            <a:endParaRPr lang="sk-SK" sz="3200" b="1" dirty="0"/>
          </a:p>
        </p:txBody>
      </p:sp>
      <p:pic>
        <p:nvPicPr>
          <p:cNvPr id="4" name="Zástupný symbol obsahu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2589" y="1825625"/>
            <a:ext cx="8166821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790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i="1" dirty="0"/>
              <a:t>Control process at segmentation of nonlinear dynamics of </a:t>
            </a:r>
            <a:r>
              <a:rPr lang="en-US" sz="3200" b="1" i="1" dirty="0" smtClean="0"/>
              <a:t>transition</a:t>
            </a:r>
            <a:r>
              <a:rPr lang="sk-SK" sz="3200" b="1" i="1" dirty="0" smtClean="0"/>
              <a:t> </a:t>
            </a:r>
            <a:r>
              <a:rPr lang="sk-SK" sz="3200" b="1" i="1" dirty="0" err="1" smtClean="0"/>
              <a:t>between</a:t>
            </a:r>
            <a:r>
              <a:rPr lang="sk-SK" sz="3200" b="1" i="1" dirty="0" smtClean="0"/>
              <a:t> </a:t>
            </a:r>
            <a:r>
              <a:rPr lang="sk-SK" sz="3200" b="1" i="1" dirty="0" err="1" smtClean="0"/>
              <a:t>different</a:t>
            </a:r>
            <a:r>
              <a:rPr lang="sk-SK" sz="3200" b="1" i="1" dirty="0" smtClean="0"/>
              <a:t> </a:t>
            </a:r>
            <a:r>
              <a:rPr lang="sk-SK" sz="3200" b="1" i="1" dirty="0" err="1" smtClean="0"/>
              <a:t>steady-states</a:t>
            </a:r>
            <a:endParaRPr lang="sk-SK" sz="3200" b="1" dirty="0"/>
          </a:p>
        </p:txBody>
      </p:sp>
      <p:pic>
        <p:nvPicPr>
          <p:cNvPr id="4" name="Zástupný symbol obsahu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5301" y="1825625"/>
            <a:ext cx="8221398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132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674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Control of </a:t>
            </a:r>
            <a:r>
              <a:rPr lang="sk-SK" sz="3200" b="1" dirty="0" err="1" smtClean="0"/>
              <a:t>temperature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field</a:t>
            </a:r>
            <a:r>
              <a:rPr lang="en-US" sz="3200" b="1" dirty="0" smtClean="0"/>
              <a:t> </a:t>
            </a:r>
            <a:r>
              <a:rPr lang="en-US" sz="3200" b="1" dirty="0"/>
              <a:t>of </a:t>
            </a:r>
            <a:r>
              <a:rPr lang="sk-SK" sz="3200" b="1" dirty="0" err="1" smtClean="0"/>
              <a:t>experimental</a:t>
            </a:r>
            <a:r>
              <a:rPr lang="sk-SK" sz="3200" b="1" dirty="0" smtClean="0"/>
              <a:t> </a:t>
            </a:r>
            <a:r>
              <a:rPr lang="en-US" sz="3200" b="1" dirty="0" smtClean="0"/>
              <a:t>casting </a:t>
            </a:r>
            <a:r>
              <a:rPr lang="en-US" sz="3200" b="1" dirty="0"/>
              <a:t>mold</a:t>
            </a:r>
            <a:r>
              <a:rPr lang="sk-SK" sz="3200" b="1" dirty="0"/>
              <a:t/>
            </a:r>
            <a:br>
              <a:rPr lang="sk-SK" sz="3200" b="1" dirty="0"/>
            </a:br>
            <a:endParaRPr lang="sk-SK" sz="32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34" y="1764295"/>
            <a:ext cx="4839969" cy="362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112" y="2068082"/>
            <a:ext cx="4226852" cy="348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ĺžnik 2"/>
          <p:cNvSpPr/>
          <p:nvPr/>
        </p:nvSpPr>
        <p:spPr>
          <a:xfrm>
            <a:off x="6723704" y="1516461"/>
            <a:ext cx="3763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/>
              <a:t>Actuators</a:t>
            </a:r>
            <a:r>
              <a:rPr lang="sk-SK" dirty="0" smtClean="0"/>
              <a:t>: 5 </a:t>
            </a:r>
            <a:r>
              <a:rPr lang="sk-SK" dirty="0" err="1" smtClean="0"/>
              <a:t>heating</a:t>
            </a:r>
            <a:r>
              <a:rPr lang="sk-SK" dirty="0" smtClean="0"/>
              <a:t> </a:t>
            </a:r>
            <a:r>
              <a:rPr lang="sk-SK" dirty="0" err="1" smtClean="0"/>
              <a:t>zones</a:t>
            </a:r>
            <a:r>
              <a:rPr lang="sk-SK" dirty="0" smtClean="0"/>
              <a:t> and 5 </a:t>
            </a:r>
            <a:r>
              <a:rPr lang="sk-SK" dirty="0" err="1" smtClean="0"/>
              <a:t>chills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4295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0871"/>
          </a:xfrm>
        </p:spPr>
        <p:txBody>
          <a:bodyPr>
            <a:normAutofit/>
          </a:bodyPr>
          <a:lstStyle/>
          <a:p>
            <a:r>
              <a:rPr lang="en-US" sz="2400" b="1" dirty="0"/>
              <a:t>Control synthesis is based on measured (selected) 5 values of temperature field </a:t>
            </a:r>
            <a:r>
              <a:rPr lang="sk-SK" sz="2400" b="1" dirty="0" smtClean="0"/>
              <a:t>in the 2D </a:t>
            </a:r>
            <a:r>
              <a:rPr lang="sk-SK" sz="2400" b="1" dirty="0" err="1" smtClean="0"/>
              <a:t>bottom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region</a:t>
            </a:r>
            <a:r>
              <a:rPr lang="sk-SK" sz="2400" b="1" dirty="0" smtClean="0"/>
              <a:t> </a:t>
            </a:r>
            <a:r>
              <a:rPr lang="en-US" sz="2400" b="1" dirty="0" smtClean="0"/>
              <a:t>of </a:t>
            </a:r>
            <a:r>
              <a:rPr lang="en-US" sz="2400" b="1" dirty="0"/>
              <a:t>the </a:t>
            </a:r>
            <a:r>
              <a:rPr lang="en-US" sz="2400" b="1"/>
              <a:t>active </a:t>
            </a:r>
            <a:r>
              <a:rPr lang="sk-SK" sz="2400" b="1" smtClean="0"/>
              <a:t>surface</a:t>
            </a:r>
            <a:r>
              <a:rPr lang="en-US" sz="2400" b="1" smtClean="0"/>
              <a:t> </a:t>
            </a:r>
            <a:r>
              <a:rPr lang="en-US" sz="2400" b="1" dirty="0"/>
              <a:t>of the </a:t>
            </a:r>
            <a:r>
              <a:rPr lang="en-US" sz="2400" b="1" dirty="0" smtClean="0"/>
              <a:t>mold. </a:t>
            </a:r>
            <a:r>
              <a:rPr lang="en-US" sz="2400" b="1" dirty="0"/>
              <a:t>However temperature field is modelled </a:t>
            </a:r>
            <a:r>
              <a:rPr lang="en-US" sz="2400" b="1" dirty="0" smtClean="0"/>
              <a:t>in </a:t>
            </a:r>
            <a:r>
              <a:rPr lang="en-US" sz="2400" b="1" dirty="0"/>
              <a:t>points of numerical </a:t>
            </a:r>
            <a:r>
              <a:rPr lang="en-US" sz="2400" b="1" dirty="0" smtClean="0"/>
              <a:t>net</a:t>
            </a:r>
            <a:endParaRPr lang="sk-SK" sz="24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893" y="1767159"/>
            <a:ext cx="4257236" cy="3518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304" y="1987847"/>
            <a:ext cx="4258767" cy="307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26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481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Steady</a:t>
            </a:r>
            <a:r>
              <a:rPr lang="sk-SK" sz="2400" b="1" dirty="0" smtClean="0"/>
              <a:t>-</a:t>
            </a:r>
            <a:r>
              <a:rPr lang="en-US" sz="2400" b="1" dirty="0" smtClean="0"/>
              <a:t>state profiles</a:t>
            </a:r>
            <a:r>
              <a:rPr lang="sk-SK" sz="2400" b="1" dirty="0" smtClean="0"/>
              <a:t> </a:t>
            </a:r>
            <a:r>
              <a:rPr lang="en-US" sz="2400" b="1" dirty="0" smtClean="0"/>
              <a:t>at </a:t>
            </a:r>
            <a:r>
              <a:rPr lang="en-US" sz="2400" b="1" dirty="0"/>
              <a:t>a step change of the input on the 5</a:t>
            </a:r>
            <a:r>
              <a:rPr lang="en-US" sz="2400" b="1" baseline="30000" dirty="0"/>
              <a:t>th</a:t>
            </a:r>
            <a:r>
              <a:rPr lang="en-US" sz="2400" b="1" dirty="0"/>
              <a:t> </a:t>
            </a:r>
            <a:r>
              <a:rPr lang="en-US" sz="2400" b="1" dirty="0" smtClean="0"/>
              <a:t>ZONE</a:t>
            </a:r>
            <a:r>
              <a:rPr lang="sk-SK" sz="2400" b="1" dirty="0" smtClean="0"/>
              <a:t>  of </a:t>
            </a:r>
            <a:r>
              <a:rPr lang="sk-SK" sz="2400" b="1" dirty="0" err="1" smtClean="0"/>
              <a:t>heating</a:t>
            </a:r>
            <a:r>
              <a:rPr lang="sk-SK" sz="2400" b="1" dirty="0" smtClean="0"/>
              <a:t> - </a:t>
            </a:r>
            <a:r>
              <a:rPr lang="en-US" sz="2400" b="1" dirty="0" smtClean="0"/>
              <a:t>on </a:t>
            </a:r>
            <a:r>
              <a:rPr lang="en-US" sz="2400" b="1" dirty="0"/>
              <a:t>the 2D </a:t>
            </a:r>
            <a:r>
              <a:rPr lang="en-US" sz="2400" b="1" dirty="0" smtClean="0"/>
              <a:t>level</a:t>
            </a:r>
            <a:r>
              <a:rPr lang="sk-SK" sz="2400" b="1" dirty="0" smtClean="0"/>
              <a:t> and</a:t>
            </a:r>
            <a:r>
              <a:rPr lang="en-US" sz="2400" b="1" dirty="0" smtClean="0"/>
              <a:t> </a:t>
            </a:r>
            <a:r>
              <a:rPr lang="en-US" sz="2400" b="1" dirty="0"/>
              <a:t>on the 3D </a:t>
            </a:r>
            <a:r>
              <a:rPr lang="en-US" sz="2400" b="1" dirty="0" smtClean="0"/>
              <a:t>level</a:t>
            </a:r>
            <a:r>
              <a:rPr lang="sk-SK" sz="2400" b="1" dirty="0"/>
              <a:t> </a:t>
            </a:r>
            <a:r>
              <a:rPr lang="sk-SK" sz="2400" b="1" dirty="0" err="1" smtClean="0"/>
              <a:t>along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with</a:t>
            </a:r>
            <a:r>
              <a:rPr lang="en-US" sz="2400" b="1" dirty="0" smtClean="0"/>
              <a:t> </a:t>
            </a:r>
            <a:r>
              <a:rPr lang="en-US" sz="2400" b="1" dirty="0"/>
              <a:t>temperature responses on </a:t>
            </a:r>
            <a:r>
              <a:rPr lang="en-US" sz="2400" b="1" dirty="0" smtClean="0"/>
              <a:t>thermocouples</a:t>
            </a:r>
            <a:r>
              <a:rPr lang="sk-SK" sz="2400" b="1" dirty="0"/>
              <a:t> </a:t>
            </a:r>
            <a:r>
              <a:rPr lang="sk-SK" sz="2400" b="1" dirty="0" smtClean="0"/>
              <a:t>- </a:t>
            </a:r>
            <a:r>
              <a:rPr lang="sk-SK" sz="2400" b="1" dirty="0" err="1" smtClean="0"/>
              <a:t>for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calculation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space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characteristics</a:t>
            </a:r>
            <a:r>
              <a:rPr lang="sk-SK" sz="2400" b="1" dirty="0" smtClean="0"/>
              <a:t> of </a:t>
            </a:r>
            <a:r>
              <a:rPr lang="sk-SK" sz="2400" b="1" dirty="0" err="1" smtClean="0"/>
              <a:t>dynamics</a:t>
            </a:r>
            <a:endParaRPr lang="sk-SK" sz="24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548" y="1593130"/>
            <a:ext cx="3747820" cy="238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o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99" y="1593130"/>
            <a:ext cx="3232024" cy="247950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261" y="4072635"/>
            <a:ext cx="4895121" cy="225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060" y="1050770"/>
            <a:ext cx="1306082" cy="39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39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861" y="228581"/>
            <a:ext cx="10515600" cy="964054"/>
          </a:xfrm>
        </p:spPr>
        <p:txBody>
          <a:bodyPr>
            <a:noAutofit/>
          </a:bodyPr>
          <a:lstStyle/>
          <a:p>
            <a:r>
              <a:rPr lang="sk-SK" sz="3200" b="1" dirty="0" err="1" smtClean="0"/>
              <a:t>Temporal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dynamical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characteristics</a:t>
            </a:r>
            <a:r>
              <a:rPr lang="sk-SK" sz="3200" b="1" dirty="0" smtClean="0"/>
              <a:t>                 at </a:t>
            </a:r>
            <a:r>
              <a:rPr lang="sk-SK" sz="3200" b="1" dirty="0" err="1" smtClean="0"/>
              <a:t>sampling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period</a:t>
            </a:r>
            <a:r>
              <a:rPr lang="sk-SK" sz="3200" b="1" dirty="0" smtClean="0"/>
              <a:t>  5 s and o</a:t>
            </a:r>
            <a:r>
              <a:rPr lang="en-US" sz="3200" b="1" dirty="0" err="1" smtClean="0"/>
              <a:t>ptimized</a:t>
            </a:r>
            <a:r>
              <a:rPr lang="en-US" sz="3200" b="1" dirty="0" smtClean="0"/>
              <a:t> </a:t>
            </a:r>
            <a:r>
              <a:rPr lang="en-US" sz="3200" b="1" dirty="0"/>
              <a:t>distributed </a:t>
            </a:r>
            <a:r>
              <a:rPr lang="sk-SK" sz="3200" b="1" dirty="0" err="1" smtClean="0"/>
              <a:t>reference</a:t>
            </a:r>
            <a:r>
              <a:rPr lang="sk-SK" sz="3200" b="1" dirty="0"/>
              <a:t> </a:t>
            </a:r>
            <a:r>
              <a:rPr lang="sk-SK" sz="3200" b="1" dirty="0" err="1" smtClean="0"/>
              <a:t>for</a:t>
            </a:r>
            <a:r>
              <a:rPr lang="sk-SK" sz="3200" b="1" dirty="0" smtClean="0"/>
              <a:t> preheating</a:t>
            </a:r>
            <a:endParaRPr lang="sk-SK" sz="3200" b="1" dirty="0"/>
          </a:p>
        </p:txBody>
      </p:sp>
      <p:pic>
        <p:nvPicPr>
          <p:cNvPr id="4" name="Zástupný symbol obsahu 3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254" y="1538244"/>
            <a:ext cx="4666709" cy="2776374"/>
          </a:xfrm>
          <a:prstGeom prst="rect">
            <a:avLst/>
          </a:prstGeom>
        </p:spPr>
      </p:pic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0141107"/>
              </p:ext>
            </p:extLst>
          </p:nvPr>
        </p:nvGraphicFramePr>
        <p:xfrm>
          <a:off x="923925" y="1744663"/>
          <a:ext cx="5849938" cy="326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Dokument" r:id="rId4" imgW="5910177" imgH="3293628" progId="Word.Document.12">
                  <p:embed/>
                </p:oleObj>
              </mc:Choice>
              <mc:Fallback>
                <p:oleObj name="Dokument" r:id="rId4" imgW="5910177" imgH="329362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3925" y="1744663"/>
                        <a:ext cx="5849938" cy="3265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050" y="341987"/>
            <a:ext cx="1299949" cy="46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55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200" b="1" dirty="0"/>
              <a:t>C</a:t>
            </a:r>
            <a:r>
              <a:rPr lang="en-US" sz="3200" b="1" dirty="0" err="1" smtClean="0"/>
              <a:t>ontrolled</a:t>
            </a:r>
            <a:r>
              <a:rPr lang="en-US" sz="3200" b="1" dirty="0" smtClean="0"/>
              <a:t> </a:t>
            </a:r>
            <a:r>
              <a:rPr lang="en-US" sz="3200" b="1" dirty="0"/>
              <a:t>quantity</a:t>
            </a:r>
            <a:r>
              <a:rPr lang="sk-SK" sz="3200" b="1" dirty="0"/>
              <a:t> in </a:t>
            </a:r>
            <a:r>
              <a:rPr lang="sk-SK" sz="3200" b="1" smtClean="0"/>
              <a:t>new steady-state </a:t>
            </a:r>
            <a:r>
              <a:rPr lang="sk-SK" sz="3200" b="1" err="1"/>
              <a:t>with</a:t>
            </a:r>
            <a:r>
              <a:rPr lang="sk-SK" sz="3200" b="1"/>
              <a:t> </a:t>
            </a:r>
            <a:r>
              <a:rPr lang="sk-SK" sz="3200" b="1" smtClean="0"/>
              <a:t>actuating </a:t>
            </a:r>
            <a:r>
              <a:rPr lang="sk-SK" sz="3200" b="1" dirty="0" err="1" smtClean="0"/>
              <a:t>quantities</a:t>
            </a:r>
            <a:r>
              <a:rPr lang="sk-SK" sz="3200" b="1" dirty="0" smtClean="0"/>
              <a:t> and q</a:t>
            </a:r>
            <a:r>
              <a:rPr lang="en-US" sz="3200" b="1" dirty="0" err="1"/>
              <a:t>uadratic</a:t>
            </a:r>
            <a:r>
              <a:rPr lang="en-US" sz="3200" b="1" dirty="0"/>
              <a:t> norm of distributed parameter control </a:t>
            </a:r>
            <a:r>
              <a:rPr lang="en-US" sz="3200" b="1" dirty="0" smtClean="0"/>
              <a:t>deviation </a:t>
            </a:r>
            <a:endParaRPr lang="sk-SK" sz="32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43" y="2127903"/>
            <a:ext cx="5000508" cy="285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249" y="3973832"/>
            <a:ext cx="4799104" cy="221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33" y="1639706"/>
            <a:ext cx="5761038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49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Steady</a:t>
            </a:r>
            <a:r>
              <a:rPr lang="sk-SK" sz="2400" b="1" dirty="0"/>
              <a:t>-</a:t>
            </a:r>
            <a:r>
              <a:rPr lang="en-US" sz="2400" b="1" dirty="0"/>
              <a:t>state profiles</a:t>
            </a:r>
            <a:r>
              <a:rPr lang="sk-SK" sz="2400" b="1" dirty="0"/>
              <a:t> </a:t>
            </a:r>
            <a:r>
              <a:rPr lang="en-US" sz="2400" b="1" dirty="0"/>
              <a:t>at a step change of the input on the </a:t>
            </a:r>
            <a:r>
              <a:rPr lang="sk-SK" sz="2400" b="1" dirty="0" smtClean="0"/>
              <a:t>4</a:t>
            </a:r>
            <a:r>
              <a:rPr lang="en-US" sz="2400" b="1" baseline="30000" dirty="0" err="1" smtClean="0"/>
              <a:t>th</a:t>
            </a:r>
            <a:r>
              <a:rPr lang="en-US" sz="2400" b="1" dirty="0" smtClean="0"/>
              <a:t> </a:t>
            </a:r>
            <a:r>
              <a:rPr lang="sk-SK" sz="2400" b="1" dirty="0" smtClean="0"/>
              <a:t>Cooling </a:t>
            </a:r>
            <a:r>
              <a:rPr lang="sk-SK" sz="2400" b="1" dirty="0" err="1" smtClean="0"/>
              <a:t>chill</a:t>
            </a:r>
            <a:r>
              <a:rPr lang="sk-SK" sz="2400" b="1" dirty="0" smtClean="0"/>
              <a:t> </a:t>
            </a:r>
            <a:r>
              <a:rPr lang="sk-SK" sz="2400" b="1" dirty="0"/>
              <a:t>- </a:t>
            </a:r>
            <a:r>
              <a:rPr lang="en-US" sz="2400" b="1" dirty="0"/>
              <a:t>on the 2D level</a:t>
            </a:r>
            <a:r>
              <a:rPr lang="sk-SK" sz="2400" b="1" dirty="0"/>
              <a:t> and</a:t>
            </a:r>
            <a:r>
              <a:rPr lang="en-US" sz="2400" b="1" dirty="0"/>
              <a:t> on the 3D level</a:t>
            </a:r>
            <a:r>
              <a:rPr lang="sk-SK" sz="2400" b="1" dirty="0"/>
              <a:t> </a:t>
            </a:r>
            <a:r>
              <a:rPr lang="sk-SK" sz="2400" b="1" dirty="0" err="1"/>
              <a:t>along</a:t>
            </a:r>
            <a:r>
              <a:rPr lang="sk-SK" sz="2400" b="1" dirty="0"/>
              <a:t> </a:t>
            </a:r>
            <a:r>
              <a:rPr lang="sk-SK" sz="2400" b="1" dirty="0" err="1"/>
              <a:t>with</a:t>
            </a:r>
            <a:r>
              <a:rPr lang="en-US" sz="2400" b="1" dirty="0"/>
              <a:t> temperature responses on thermocouples</a:t>
            </a:r>
            <a:r>
              <a:rPr lang="sk-SK" sz="2400" b="1" dirty="0"/>
              <a:t> - </a:t>
            </a:r>
            <a:r>
              <a:rPr lang="sk-SK" sz="2400" b="1" dirty="0" err="1"/>
              <a:t>for</a:t>
            </a:r>
            <a:r>
              <a:rPr lang="sk-SK" sz="2400" b="1" dirty="0"/>
              <a:t> </a:t>
            </a:r>
            <a:r>
              <a:rPr lang="sk-SK" sz="2400" b="1" dirty="0" err="1"/>
              <a:t>calculation</a:t>
            </a:r>
            <a:r>
              <a:rPr lang="sk-SK" sz="2400" b="1" dirty="0"/>
              <a:t> </a:t>
            </a:r>
            <a:r>
              <a:rPr lang="sk-SK" sz="2400" b="1" dirty="0" err="1"/>
              <a:t>space</a:t>
            </a:r>
            <a:r>
              <a:rPr lang="sk-SK" sz="2400" b="1" dirty="0"/>
              <a:t> </a:t>
            </a:r>
            <a:r>
              <a:rPr lang="sk-SK" sz="2400" b="1" dirty="0" err="1"/>
              <a:t>characteristics</a:t>
            </a:r>
            <a:r>
              <a:rPr lang="sk-SK" sz="2400" b="1" dirty="0"/>
              <a:t> of </a:t>
            </a:r>
            <a:r>
              <a:rPr lang="sk-SK" sz="2400" b="1" dirty="0" err="1"/>
              <a:t>dynamics</a:t>
            </a:r>
            <a:endParaRPr lang="sk-SK" sz="2400" b="1" dirty="0"/>
          </a:p>
        </p:txBody>
      </p:sp>
      <p:pic>
        <p:nvPicPr>
          <p:cNvPr id="4" name="Zástupný symbol obsahu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20" y="1816752"/>
            <a:ext cx="3344012" cy="2007841"/>
          </a:xfrm>
          <a:prstGeom prst="rect">
            <a:avLst/>
          </a:prstGeom>
        </p:spPr>
      </p:pic>
      <p:pic>
        <p:nvPicPr>
          <p:cNvPr id="5" name="Obrázo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09" y="1786071"/>
            <a:ext cx="2692914" cy="203852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4037189"/>
            <a:ext cx="5761038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23" y="1213038"/>
            <a:ext cx="1374135" cy="41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47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accent1">
                    <a:lumMod val="50000"/>
                  </a:schemeClr>
                </a:solidFill>
              </a:rPr>
              <a:t>DPS Blockset </a:t>
            </a:r>
            <a:r>
              <a:rPr lang="sk-SK" b="1" dirty="0" err="1" smtClean="0">
                <a:solidFill>
                  <a:schemeClr val="accent1">
                    <a:lumMod val="50000"/>
                  </a:schemeClr>
                </a:solidFill>
              </a:rPr>
              <a:t>library</a:t>
            </a:r>
            <a:endParaRPr lang="sk-SK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 smtClean="0">
                <a:solidFill>
                  <a:schemeClr val="accent1">
                    <a:lumMod val="50000"/>
                  </a:schemeClr>
                </a:solidFill>
              </a:rPr>
              <a:t>Controlled</a:t>
            </a:r>
            <a:r>
              <a:rPr lang="sk-SK" dirty="0" smtClean="0">
                <a:solidFill>
                  <a:schemeClr val="accent1">
                    <a:lumMod val="50000"/>
                  </a:schemeClr>
                </a:solidFill>
              </a:rPr>
              <a:t> Systems</a:t>
            </a:r>
          </a:p>
          <a:p>
            <a:r>
              <a:rPr lang="sk-SK" dirty="0" err="1" smtClean="0">
                <a:solidFill>
                  <a:schemeClr val="accent1">
                    <a:lumMod val="50000"/>
                  </a:schemeClr>
                </a:solidFill>
              </a:rPr>
              <a:t>Space</a:t>
            </a:r>
            <a:r>
              <a:rPr lang="sk-SK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1">
                    <a:lumMod val="50000"/>
                  </a:schemeClr>
                </a:solidFill>
              </a:rPr>
              <a:t>Synthesis</a:t>
            </a:r>
            <a:r>
              <a:rPr lang="sk-SK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sk-SK" err="1" smtClean="0">
                <a:solidFill>
                  <a:schemeClr val="accent1">
                    <a:lumMod val="50000"/>
                  </a:schemeClr>
                </a:solidFill>
              </a:rPr>
              <a:t>Temporal</a:t>
            </a:r>
            <a:r>
              <a:rPr lang="sk-SK" smtClean="0">
                <a:solidFill>
                  <a:schemeClr val="accent1">
                    <a:lumMod val="50000"/>
                  </a:schemeClr>
                </a:solidFill>
              </a:rPr>
              <a:t> Synthesis</a:t>
            </a:r>
            <a:endParaRPr lang="sk-SK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k-SK" dirty="0" smtClean="0">
                <a:solidFill>
                  <a:schemeClr val="accent1">
                    <a:lumMod val="50000"/>
                  </a:schemeClr>
                </a:solidFill>
              </a:rPr>
              <a:t>DPS </a:t>
            </a:r>
            <a:r>
              <a:rPr lang="sk-SK" dirty="0" err="1" smtClean="0">
                <a:solidFill>
                  <a:schemeClr val="accent1">
                    <a:lumMod val="50000"/>
                  </a:schemeClr>
                </a:solidFill>
              </a:rPr>
              <a:t>Source</a:t>
            </a:r>
            <a:r>
              <a:rPr lang="sk-SK" dirty="0" smtClean="0">
                <a:solidFill>
                  <a:schemeClr val="accent1">
                    <a:lumMod val="50000"/>
                  </a:schemeClr>
                </a:solidFill>
              </a:rPr>
              <a:t> and  DPS Display</a:t>
            </a:r>
          </a:p>
          <a:p>
            <a:r>
              <a:rPr lang="sk-SK" dirty="0" smtClean="0">
                <a:solidFill>
                  <a:schemeClr val="accent1">
                    <a:lumMod val="50000"/>
                  </a:schemeClr>
                </a:solidFill>
              </a:rPr>
              <a:t>DPS </a:t>
            </a:r>
            <a:r>
              <a:rPr lang="sk-SK" dirty="0" err="1" smtClean="0">
                <a:solidFill>
                  <a:schemeClr val="accent1">
                    <a:lumMod val="50000"/>
                  </a:schemeClr>
                </a:solidFill>
              </a:rPr>
              <a:t>Examples</a:t>
            </a:r>
            <a:endParaRPr lang="sk-SK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k-SK" dirty="0" smtClean="0">
                <a:solidFill>
                  <a:schemeClr val="accent1">
                    <a:lumMod val="50000"/>
                  </a:schemeClr>
                </a:solidFill>
              </a:rPr>
              <a:t>DPS Wizard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714" y="365125"/>
            <a:ext cx="3352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0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Temporal dynamical </a:t>
            </a:r>
            <a:r>
              <a:rPr lang="en-US" sz="3200" b="1" dirty="0" smtClean="0"/>
              <a:t>characteristics</a:t>
            </a:r>
            <a:r>
              <a:rPr lang="sk-SK" sz="3200" b="1" dirty="0" smtClean="0"/>
              <a:t> {</a:t>
            </a:r>
            <a:r>
              <a:rPr lang="sk-SK" sz="3200" b="1" i="1" dirty="0" smtClean="0"/>
              <a:t>S</a:t>
            </a:r>
            <a:r>
              <a:rPr lang="sk-SK" sz="3200" b="1" i="1" baseline="-25000" dirty="0" smtClean="0"/>
              <a:t>i</a:t>
            </a:r>
            <a:r>
              <a:rPr lang="sk-SK" sz="3200" b="1" dirty="0" smtClean="0"/>
              <a:t>(</a:t>
            </a:r>
            <a:r>
              <a:rPr lang="sk-SK" sz="3200" b="1" i="1" dirty="0" smtClean="0"/>
              <a:t>z</a:t>
            </a:r>
            <a:r>
              <a:rPr lang="sk-SK" sz="3200" b="1" dirty="0" smtClean="0"/>
              <a:t>)}</a:t>
            </a:r>
            <a:r>
              <a:rPr lang="sk-SK" sz="3200" b="1" baseline="-25000" dirty="0" smtClean="0"/>
              <a:t>i=1,5</a:t>
            </a:r>
            <a:r>
              <a:rPr lang="en-US" sz="3200" b="1" dirty="0" smtClean="0"/>
              <a:t> </a:t>
            </a:r>
            <a:r>
              <a:rPr lang="sk-SK" sz="3200" b="1" dirty="0" smtClean="0"/>
              <a:t>at </a:t>
            </a:r>
            <a:r>
              <a:rPr lang="sk-SK" sz="3200" b="1" dirty="0" err="1" smtClean="0"/>
              <a:t>sampling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period</a:t>
            </a:r>
            <a:r>
              <a:rPr lang="sk-SK" sz="3200" b="1" dirty="0" smtClean="0"/>
              <a:t> 1 s </a:t>
            </a:r>
            <a:r>
              <a:rPr lang="en-US" sz="3200" b="1" dirty="0" smtClean="0"/>
              <a:t>and </a:t>
            </a:r>
            <a:r>
              <a:rPr lang="en-US" sz="3200" b="1" dirty="0"/>
              <a:t>optimized distributed </a:t>
            </a:r>
            <a:r>
              <a:rPr lang="en-US" sz="3200" b="1" dirty="0" smtClean="0"/>
              <a:t>reference</a:t>
            </a:r>
            <a:r>
              <a:rPr lang="sk-SK" sz="3200" b="1" dirty="0"/>
              <a:t> </a:t>
            </a:r>
            <a:r>
              <a:rPr lang="sk-SK" sz="3200" b="1" dirty="0" err="1" smtClean="0"/>
              <a:t>for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cooling</a:t>
            </a:r>
            <a:endParaRPr lang="sk-SK" sz="3200" b="1" dirty="0">
              <a:solidFill>
                <a:srgbClr val="FF000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449" y="2290707"/>
            <a:ext cx="3993128" cy="298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49" y="1760480"/>
            <a:ext cx="541020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1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3200" b="1" dirty="0" err="1" smtClean="0"/>
              <a:t>Control</a:t>
            </a:r>
            <a:r>
              <a:rPr lang="sk-SK" sz="3200" b="1" dirty="0" smtClean="0"/>
              <a:t> of </a:t>
            </a:r>
            <a:r>
              <a:rPr lang="sk-SK" sz="3200" b="1" dirty="0" err="1" smtClean="0"/>
              <a:t>cooling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process</a:t>
            </a:r>
            <a:r>
              <a:rPr lang="sk-SK" sz="3200" b="1" dirty="0"/>
              <a:t> </a:t>
            </a:r>
            <a:r>
              <a:rPr lang="sk-SK" sz="3200" b="1" dirty="0" smtClean="0"/>
              <a:t>- </a:t>
            </a:r>
            <a:r>
              <a:rPr lang="sk-SK" sz="3200" b="1" dirty="0" err="1" smtClean="0"/>
              <a:t>actuating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quantities</a:t>
            </a:r>
            <a:r>
              <a:rPr lang="sk-SK" sz="3200" b="1" dirty="0" smtClean="0"/>
              <a:t> are </a:t>
            </a:r>
            <a:r>
              <a:rPr lang="sk-SK" sz="3200" b="1" dirty="0" err="1" smtClean="0"/>
              <a:t>flow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rates</a:t>
            </a:r>
            <a:r>
              <a:rPr lang="sk-SK" sz="3200" b="1" dirty="0" smtClean="0"/>
              <a:t> of </a:t>
            </a:r>
            <a:r>
              <a:rPr lang="sk-SK" sz="3200" b="1" dirty="0" err="1" smtClean="0"/>
              <a:t>water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through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chills</a:t>
            </a:r>
            <a:endParaRPr lang="sk-SK" sz="32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46" y="2290707"/>
            <a:ext cx="3993128" cy="298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318" y="1796983"/>
            <a:ext cx="4108548" cy="328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ĺžnik 3"/>
          <p:cNvSpPr/>
          <p:nvPr/>
        </p:nvSpPr>
        <p:spPr>
          <a:xfrm>
            <a:off x="576713" y="5591657"/>
            <a:ext cx="6538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i="1" dirty="0" smtClean="0"/>
              <a:t>Temperature </a:t>
            </a:r>
            <a:r>
              <a:rPr lang="sk-SK" i="1" dirty="0" err="1" smtClean="0"/>
              <a:t>field</a:t>
            </a:r>
            <a:r>
              <a:rPr lang="sk-SK" i="1" dirty="0" smtClean="0"/>
              <a:t> in t </a:t>
            </a:r>
            <a:r>
              <a:rPr lang="sk-SK" dirty="0" smtClean="0"/>
              <a:t>=</a:t>
            </a:r>
            <a:r>
              <a:rPr lang="sk-SK" dirty="0"/>
              <a:t> 180 </a:t>
            </a:r>
            <a:r>
              <a:rPr lang="sk-SK" dirty="0" smtClean="0"/>
              <a:t>s </a:t>
            </a:r>
            <a:r>
              <a:rPr lang="sk-SK" dirty="0"/>
              <a:t> </a:t>
            </a:r>
            <a:r>
              <a:rPr lang="sk-SK" dirty="0" smtClean="0"/>
              <a:t>- </a:t>
            </a:r>
            <a:r>
              <a:rPr lang="sk-SK" dirty="0" err="1" smtClean="0"/>
              <a:t>control</a:t>
            </a:r>
            <a:r>
              <a:rPr lang="sk-SK" dirty="0" smtClean="0"/>
              <a:t> </a:t>
            </a:r>
            <a:r>
              <a:rPr lang="sk-SK" dirty="0" err="1"/>
              <a:t>action</a:t>
            </a:r>
            <a:r>
              <a:rPr lang="sk-SK" dirty="0"/>
              <a:t> in </a:t>
            </a:r>
            <a:r>
              <a:rPr lang="sk-SK" dirty="0" err="1" smtClean="0"/>
              <a:t>progress</a:t>
            </a:r>
            <a:r>
              <a:rPr lang="sk-SK" dirty="0" smtClean="0"/>
              <a:t>.</a:t>
            </a:r>
            <a:endParaRPr lang="sk-SK" dirty="0"/>
          </a:p>
        </p:txBody>
      </p:sp>
      <p:pic>
        <p:nvPicPr>
          <p:cNvPr id="8" name="Obrázok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64" y="2368867"/>
            <a:ext cx="5687695" cy="212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3200" b="1" dirty="0" smtClean="0"/>
              <a:t>End of </a:t>
            </a:r>
            <a:r>
              <a:rPr lang="sk-SK" sz="3200" b="1" dirty="0" err="1" smtClean="0"/>
              <a:t>control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action</a:t>
            </a:r>
            <a:r>
              <a:rPr lang="sk-SK" sz="3200" b="1" dirty="0" smtClean="0"/>
              <a:t> – casting </a:t>
            </a:r>
            <a:r>
              <a:rPr lang="sk-SK" sz="3200" b="1" dirty="0" err="1" smtClean="0"/>
              <a:t>ejection</a:t>
            </a:r>
            <a:endParaRPr lang="sk-SK" sz="32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459" y="2222600"/>
            <a:ext cx="3965260" cy="301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815" y="2207274"/>
            <a:ext cx="4591300" cy="287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ĺžnik 2"/>
          <p:cNvSpPr/>
          <p:nvPr/>
        </p:nvSpPr>
        <p:spPr>
          <a:xfrm>
            <a:off x="725831" y="5650849"/>
            <a:ext cx="5524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i="1" dirty="0" smtClean="0"/>
              <a:t>Temperature </a:t>
            </a:r>
            <a:r>
              <a:rPr lang="sk-SK" i="1" dirty="0" err="1"/>
              <a:t>field</a:t>
            </a:r>
            <a:r>
              <a:rPr lang="sk-SK" i="1" dirty="0"/>
              <a:t> in t </a:t>
            </a:r>
            <a:r>
              <a:rPr lang="sk-SK" dirty="0"/>
              <a:t>= </a:t>
            </a:r>
            <a:r>
              <a:rPr lang="sk-SK" dirty="0" smtClean="0"/>
              <a:t>350 </a:t>
            </a:r>
            <a:r>
              <a:rPr lang="sk-SK" dirty="0"/>
              <a:t>s  - </a:t>
            </a:r>
            <a:r>
              <a:rPr lang="sk-SK" dirty="0" smtClean="0"/>
              <a:t>end of </a:t>
            </a:r>
            <a:r>
              <a:rPr lang="sk-SK" dirty="0" err="1" smtClean="0"/>
              <a:t>control</a:t>
            </a:r>
            <a:r>
              <a:rPr lang="sk-SK" dirty="0" smtClean="0"/>
              <a:t> </a:t>
            </a:r>
            <a:r>
              <a:rPr lang="sk-SK" dirty="0" err="1" smtClean="0"/>
              <a:t>action</a:t>
            </a:r>
            <a:r>
              <a:rPr lang="sk-SK" dirty="0"/>
              <a:t>.</a:t>
            </a:r>
          </a:p>
          <a:p>
            <a:r>
              <a:rPr lang="sk-SK" i="1" dirty="0" smtClean="0"/>
              <a:t> </a:t>
            </a:r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6182010" y="5623726"/>
            <a:ext cx="5309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i="1" dirty="0" err="1" smtClean="0"/>
              <a:t>Measured</a:t>
            </a:r>
            <a:r>
              <a:rPr lang="sk-SK" i="1" dirty="0" smtClean="0"/>
              <a:t> </a:t>
            </a:r>
            <a:r>
              <a:rPr lang="sk-SK" i="1" dirty="0" err="1" smtClean="0"/>
              <a:t>temperatures</a:t>
            </a:r>
            <a:r>
              <a:rPr lang="sk-SK" i="1" dirty="0" smtClean="0"/>
              <a:t> in </a:t>
            </a:r>
            <a:r>
              <a:rPr lang="sk-SK" i="1" dirty="0" err="1" smtClean="0"/>
              <a:t>locations</a:t>
            </a:r>
            <a:r>
              <a:rPr lang="sk-SK" i="1" dirty="0" smtClean="0"/>
              <a:t> of </a:t>
            </a:r>
            <a:r>
              <a:rPr lang="sk-SK" i="1" dirty="0" err="1" smtClean="0"/>
              <a:t>thermocouples</a:t>
            </a:r>
            <a:r>
              <a:rPr lang="sk-SK" dirty="0" smtClean="0"/>
              <a:t>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1290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81771"/>
          </a:xfrm>
        </p:spPr>
        <p:txBody>
          <a:bodyPr/>
          <a:lstStyle/>
          <a:p>
            <a:r>
              <a:rPr lang="sk-SK" b="1" dirty="0" err="1"/>
              <a:t>Control</a:t>
            </a:r>
            <a:r>
              <a:rPr lang="sk-SK" b="1" dirty="0"/>
              <a:t> of </a:t>
            </a:r>
            <a:r>
              <a:rPr lang="sk-SK" b="1" dirty="0" err="1" smtClean="0"/>
              <a:t>preheating</a:t>
            </a:r>
            <a:r>
              <a:rPr lang="sk-SK" b="1" dirty="0" smtClean="0"/>
              <a:t> </a:t>
            </a:r>
            <a:r>
              <a:rPr lang="sk-SK" b="1" dirty="0" err="1" smtClean="0"/>
              <a:t>process</a:t>
            </a:r>
            <a:r>
              <a:rPr lang="sk-SK" b="1" dirty="0" smtClean="0"/>
              <a:t> of </a:t>
            </a:r>
            <a:r>
              <a:rPr lang="sk-SK" b="1" dirty="0" err="1" smtClean="0"/>
              <a:t>casting</a:t>
            </a:r>
            <a:r>
              <a:rPr lang="sk-SK" b="1" dirty="0" smtClean="0"/>
              <a:t> </a:t>
            </a:r>
            <a:r>
              <a:rPr lang="sk-SK" b="1" dirty="0" err="1" smtClean="0"/>
              <a:t>mold</a:t>
            </a:r>
            <a:endParaRPr lang="sk-SK" b="1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671" y="1173288"/>
            <a:ext cx="9000657" cy="54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orma_predohrev_zrychlen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145" y="268601"/>
            <a:ext cx="10577710" cy="6320799"/>
          </a:xfrm>
        </p:spPr>
      </p:pic>
    </p:spTree>
    <p:extLst>
      <p:ext uri="{BB962C8B-B14F-4D97-AF65-F5344CB8AC3E}">
        <p14:creationId xmlns:p14="http://schemas.microsoft.com/office/powerpoint/2010/main" val="219187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sk-SK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Interactive 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Control – service </a:t>
            </a:r>
            <a:r>
              <a:rPr lang="sk-SK" sz="36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for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support the solution of control problems via the Internet  </a:t>
            </a:r>
            <a:r>
              <a:rPr lang="sk-SK" sz="3600" b="1" dirty="0">
                <a:latin typeface="Times New Roman"/>
                <a:ea typeface="SimSun"/>
              </a:rPr>
              <a:t/>
            </a:r>
            <a:br>
              <a:rPr lang="sk-SK" sz="3600" b="1" dirty="0">
                <a:latin typeface="Times New Roman"/>
                <a:ea typeface="SimSun"/>
              </a:rPr>
            </a:br>
            <a:endParaRPr lang="sk-SK" sz="36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sk-SK" b="1" dirty="0" smtClean="0">
                <a:solidFill>
                  <a:srgbClr val="0070C0"/>
                </a:solidFill>
              </a:rPr>
              <a:t>I</a:t>
            </a:r>
            <a:r>
              <a:rPr lang="en-US" b="1" dirty="0" err="1" smtClean="0">
                <a:solidFill>
                  <a:srgbClr val="0070C0"/>
                </a:solidFill>
              </a:rPr>
              <a:t>nteractive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Control via the Internet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offers </a:t>
            </a:r>
            <a:r>
              <a:rPr lang="sk-SK" dirty="0" err="1">
                <a:solidFill>
                  <a:schemeClr val="accent2">
                    <a:lumMod val="50000"/>
                  </a:schemeClr>
                </a:solidFill>
              </a:rPr>
              <a:t>for</a:t>
            </a:r>
            <a:r>
              <a:rPr lang="sk-SK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sk-SK" dirty="0" err="1">
                <a:solidFill>
                  <a:schemeClr val="accent2">
                    <a:lumMod val="50000"/>
                  </a:schemeClr>
                </a:solidFill>
              </a:rPr>
              <a:t>interested</a:t>
            </a:r>
            <a:r>
              <a:rPr lang="sk-SK" dirty="0">
                <a:solidFill>
                  <a:schemeClr val="accent2">
                    <a:lumMod val="50000"/>
                  </a:schemeClr>
                </a:solidFill>
              </a:rPr>
              <a:t> partners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the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collaboration </a:t>
            </a:r>
            <a:r>
              <a:rPr lang="sk-SK" dirty="0" err="1" smtClean="0">
                <a:solidFill>
                  <a:schemeClr val="accent2">
                    <a:lumMod val="50000"/>
                  </a:schemeClr>
                </a:solidFill>
              </a:rPr>
              <a:t>at</a:t>
            </a:r>
            <a:r>
              <a:rPr lang="sk-SK" dirty="0" smtClean="0">
                <a:solidFill>
                  <a:schemeClr val="accent2">
                    <a:lumMod val="50000"/>
                  </a:schemeClr>
                </a:solidFill>
              </a:rPr>
              <a:t> the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design distributed parameter control loops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based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on the supplied data and characteristics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by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DPS Blockset for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Simulink</a:t>
            </a:r>
            <a:r>
              <a:rPr lang="sk-SK" dirty="0" smtClean="0">
                <a:solidFill>
                  <a:schemeClr val="accent2">
                    <a:lumMod val="50000"/>
                  </a:schemeClr>
                </a:solidFill>
              </a:rPr>
              <a:t> – DPS Wizard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0070C0"/>
                </a:solidFill>
              </a:rPr>
              <a:t>Consultations and access into </a:t>
            </a:r>
            <a:r>
              <a:rPr lang="en-US" smtClean="0">
                <a:solidFill>
                  <a:srgbClr val="0070C0"/>
                </a:solidFill>
              </a:rPr>
              <a:t>the Cloud </a:t>
            </a:r>
            <a:r>
              <a:rPr lang="en-US" dirty="0" smtClean="0">
                <a:solidFill>
                  <a:srgbClr val="0070C0"/>
                </a:solidFill>
              </a:rPr>
              <a:t>are provided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by DPS Team - contact: </a:t>
            </a:r>
            <a:r>
              <a:rPr lang="en-US" dirty="0" smtClean="0">
                <a:solidFill>
                  <a:srgbClr val="0070C0"/>
                </a:solidFill>
              </a:rPr>
              <a:t>gabriel.hulko@stuba.sk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endParaRPr lang="sk-SK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07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 smtClean="0">
                <a:solidFill>
                  <a:schemeClr val="accent2">
                    <a:lumMod val="50000"/>
                  </a:schemeClr>
                </a:solidFill>
              </a:rPr>
              <a:t>Some</a:t>
            </a:r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 model </a:t>
            </a:r>
            <a:r>
              <a:rPr lang="sk-SK" b="1" dirty="0" err="1" smtClean="0">
                <a:solidFill>
                  <a:schemeClr val="accent2">
                    <a:lumMod val="50000"/>
                  </a:schemeClr>
                </a:solidFill>
              </a:rPr>
              <a:t>control</a:t>
            </a:r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sk-SK" b="1" dirty="0" err="1" smtClean="0">
                <a:solidFill>
                  <a:schemeClr val="accent2">
                    <a:lumMod val="50000"/>
                  </a:schemeClr>
                </a:solidFill>
              </a:rPr>
              <a:t>problems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2">
                    <a:lumMod val="50000"/>
                  </a:schemeClr>
                </a:solidFill>
              </a:rPr>
              <a:t>1D metal bar </a:t>
            </a:r>
            <a:r>
              <a:rPr lang="sk-SK" dirty="0" err="1" smtClean="0">
                <a:solidFill>
                  <a:schemeClr val="accent2">
                    <a:lumMod val="50000"/>
                  </a:schemeClr>
                </a:solidFill>
              </a:rPr>
              <a:t>heating</a:t>
            </a:r>
            <a:endParaRPr lang="sk-SK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sk-SK" dirty="0" smtClean="0">
                <a:solidFill>
                  <a:schemeClr val="accent2">
                    <a:lumMod val="50000"/>
                  </a:schemeClr>
                </a:solidFill>
              </a:rPr>
              <a:t>1D </a:t>
            </a:r>
            <a:r>
              <a:rPr lang="sk-SK" dirty="0" err="1" smtClean="0">
                <a:solidFill>
                  <a:schemeClr val="accent2">
                    <a:lumMod val="50000"/>
                  </a:schemeClr>
                </a:solidFill>
              </a:rPr>
              <a:t>string</a:t>
            </a:r>
            <a:r>
              <a:rPr lang="sk-SK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2">
                    <a:lumMod val="50000"/>
                  </a:schemeClr>
                </a:solidFill>
              </a:rPr>
              <a:t>oscillation</a:t>
            </a:r>
            <a:endParaRPr lang="sk-SK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sk-SK" dirty="0" smtClean="0">
                <a:solidFill>
                  <a:schemeClr val="accent2">
                    <a:lumMod val="50000"/>
                  </a:schemeClr>
                </a:solidFill>
              </a:rPr>
              <a:t>2D </a:t>
            </a:r>
            <a:r>
              <a:rPr lang="sk-SK" dirty="0" err="1" smtClean="0">
                <a:solidFill>
                  <a:schemeClr val="accent2">
                    <a:lumMod val="50000"/>
                  </a:schemeClr>
                </a:solidFill>
              </a:rPr>
              <a:t>glass</a:t>
            </a:r>
            <a:r>
              <a:rPr lang="sk-SK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2">
                    <a:lumMod val="50000"/>
                  </a:schemeClr>
                </a:solidFill>
              </a:rPr>
              <a:t>melting</a:t>
            </a:r>
            <a:endParaRPr lang="sk-SK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sk-SK" dirty="0" smtClean="0">
                <a:solidFill>
                  <a:schemeClr val="accent2">
                    <a:lumMod val="50000"/>
                  </a:schemeClr>
                </a:solidFill>
              </a:rPr>
              <a:t>3D </a:t>
            </a:r>
            <a:r>
              <a:rPr lang="sk-SK" dirty="0" err="1" smtClean="0">
                <a:solidFill>
                  <a:schemeClr val="accent2">
                    <a:lumMod val="50000"/>
                  </a:schemeClr>
                </a:solidFill>
              </a:rPr>
              <a:t>semiproduct</a:t>
            </a:r>
            <a:r>
              <a:rPr lang="sk-SK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2">
                    <a:lumMod val="50000"/>
                  </a:schemeClr>
                </a:solidFill>
              </a:rPr>
              <a:t>heating</a:t>
            </a:r>
            <a:endParaRPr lang="sk-SK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304" y="1419014"/>
            <a:ext cx="6583883" cy="528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2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20128" y="391251"/>
            <a:ext cx="10515600" cy="1325563"/>
          </a:xfrm>
        </p:spPr>
        <p:txBody>
          <a:bodyPr/>
          <a:lstStyle/>
          <a:p>
            <a:r>
              <a:rPr lang="sk-SK" dirty="0" smtClean="0">
                <a:solidFill>
                  <a:schemeClr val="accent2">
                    <a:lumMod val="50000"/>
                  </a:schemeClr>
                </a:solidFill>
              </a:rPr>
              <a:t>1D </a:t>
            </a:r>
            <a:r>
              <a:rPr lang="sk-SK" b="1" dirty="0" err="1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sk-SK" b="1" dirty="0" err="1" smtClean="0">
                <a:solidFill>
                  <a:schemeClr val="accent2">
                    <a:lumMod val="50000"/>
                  </a:schemeClr>
                </a:solidFill>
              </a:rPr>
              <a:t>ontrol</a:t>
            </a:r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 of metal bar </a:t>
            </a:r>
            <a:r>
              <a:rPr lang="sk-SK" b="1" dirty="0" err="1" smtClean="0">
                <a:solidFill>
                  <a:schemeClr val="accent2">
                    <a:lumMod val="50000"/>
                  </a:schemeClr>
                </a:solidFill>
              </a:rPr>
              <a:t>heating</a:t>
            </a:r>
            <a:endParaRPr lang="sk-SK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8" y="2700525"/>
            <a:ext cx="11351743" cy="25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3021" y="251836"/>
            <a:ext cx="5505956" cy="1325563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accent2">
                    <a:lumMod val="50000"/>
                  </a:schemeClr>
                </a:solidFill>
              </a:rPr>
              <a:t>1D metal bar </a:t>
            </a:r>
            <a:r>
              <a:rPr lang="sk-SK" sz="3600" b="1" dirty="0" err="1" smtClean="0">
                <a:solidFill>
                  <a:schemeClr val="accent2">
                    <a:lumMod val="50000"/>
                  </a:schemeClr>
                </a:solidFill>
              </a:rPr>
              <a:t>heating</a:t>
            </a:r>
            <a:r>
              <a:rPr lang="sk-SK" sz="3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sk-SK" sz="3600" b="1" dirty="0" err="1" smtClean="0">
                <a:solidFill>
                  <a:schemeClr val="accent2">
                    <a:lumMod val="50000"/>
                  </a:schemeClr>
                </a:solidFill>
              </a:rPr>
              <a:t>control</a:t>
            </a:r>
            <a:endParaRPr lang="sk-SK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90" y="1893998"/>
            <a:ext cx="6764619" cy="413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8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hrev_tycky_zrychlen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763" y="264190"/>
            <a:ext cx="10592475" cy="6329621"/>
          </a:xfrm>
        </p:spPr>
      </p:pic>
    </p:spTree>
    <p:extLst>
      <p:ext uri="{BB962C8B-B14F-4D97-AF65-F5344CB8AC3E}">
        <p14:creationId xmlns:p14="http://schemas.microsoft.com/office/powerpoint/2010/main" val="64942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051766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</a:rPr>
              <a:t>1D </a:t>
            </a:r>
            <a:r>
              <a:rPr lang="sk-SK" b="1" dirty="0" err="1"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sk-SK" b="1" dirty="0" err="1" smtClean="0">
                <a:solidFill>
                  <a:schemeClr val="accent6">
                    <a:lumMod val="50000"/>
                  </a:schemeClr>
                </a:solidFill>
              </a:rPr>
              <a:t>ontrol</a:t>
            </a:r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sk-SK" b="1" dirty="0" err="1" smtClean="0">
                <a:solidFill>
                  <a:schemeClr val="accent6">
                    <a:lumMod val="50000"/>
                  </a:schemeClr>
                </a:solidFill>
              </a:rPr>
              <a:t>oscillating</a:t>
            </a:r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b="1" dirty="0" err="1" smtClean="0">
                <a:solidFill>
                  <a:schemeClr val="accent6">
                    <a:lumMod val="50000"/>
                  </a:schemeClr>
                </a:solidFill>
              </a:rPr>
              <a:t>string</a:t>
            </a:r>
            <a:endParaRPr lang="sk-SK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18484"/>
            <a:ext cx="10466727" cy="270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9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9679" y="357033"/>
            <a:ext cx="5099804" cy="1325563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accent6">
                    <a:lumMod val="50000"/>
                  </a:schemeClr>
                </a:solidFill>
              </a:rPr>
              <a:t>1D </a:t>
            </a:r>
            <a:r>
              <a:rPr lang="sk-SK" sz="3600" b="1" dirty="0" err="1" smtClean="0">
                <a:solidFill>
                  <a:schemeClr val="accent6">
                    <a:lumMod val="50000"/>
                  </a:schemeClr>
                </a:solidFill>
              </a:rPr>
              <a:t>string</a:t>
            </a:r>
            <a:r>
              <a:rPr lang="sk-SK" sz="3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sz="3600" b="1" dirty="0" err="1" smtClean="0">
                <a:solidFill>
                  <a:schemeClr val="accent6">
                    <a:lumMod val="50000"/>
                  </a:schemeClr>
                </a:solidFill>
              </a:rPr>
              <a:t>oscillation</a:t>
            </a:r>
            <a:r>
              <a:rPr lang="sk-SK" sz="3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sz="3600" b="1" dirty="0" err="1" smtClean="0">
                <a:solidFill>
                  <a:schemeClr val="accent6">
                    <a:lumMod val="50000"/>
                  </a:schemeClr>
                </a:solidFill>
              </a:rPr>
              <a:t>control</a:t>
            </a:r>
            <a:endParaRPr lang="sk-SK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265" y="2134207"/>
            <a:ext cx="6848632" cy="418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452</Words>
  <Application>Microsoft Office PowerPoint</Application>
  <PresentationFormat>Širokouhlá</PresentationFormat>
  <Paragraphs>58</Paragraphs>
  <Slides>35</Slides>
  <Notes>0</Notes>
  <HiddenSlides>0</HiddenSlides>
  <MMClips>4</MMClips>
  <ScaleCrop>false</ScaleCrop>
  <HeadingPairs>
    <vt:vector size="8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35</vt:i4>
      </vt:variant>
    </vt:vector>
  </HeadingPairs>
  <TitlesOfParts>
    <vt:vector size="42" baseType="lpstr">
      <vt:lpstr>SimSun</vt:lpstr>
      <vt:lpstr>Arial</vt:lpstr>
      <vt:lpstr>Calibri</vt:lpstr>
      <vt:lpstr>Calibri Light</vt:lpstr>
      <vt:lpstr>Times New Roman</vt:lpstr>
      <vt:lpstr>Motív balíka Office</vt:lpstr>
      <vt:lpstr>Dokument</vt:lpstr>
      <vt:lpstr>Control of Distributed Parameter Systems                                                                                                                                           an Engineering Approach – Tutorial  </vt:lpstr>
      <vt:lpstr>Content of the presentation</vt:lpstr>
      <vt:lpstr>DPS Blockset library</vt:lpstr>
      <vt:lpstr>Some model control problems</vt:lpstr>
      <vt:lpstr>1D Control of metal bar heating</vt:lpstr>
      <vt:lpstr>1D metal bar heating control</vt:lpstr>
      <vt:lpstr>Prezentácia programu PowerPoint</vt:lpstr>
      <vt:lpstr>1D Control of oscillating string</vt:lpstr>
      <vt:lpstr>1D string oscillation control</vt:lpstr>
      <vt:lpstr>Prezentácia programu PowerPoint</vt:lpstr>
      <vt:lpstr>DPS Wizard</vt:lpstr>
      <vt:lpstr>DPS Wizard</vt:lpstr>
      <vt:lpstr>DPS Wizard</vt:lpstr>
      <vt:lpstr>DPS Wizard</vt:lpstr>
      <vt:lpstr>DPS Wizard</vt:lpstr>
      <vt:lpstr>DPS Wizard</vt:lpstr>
      <vt:lpstr>DPS Wizard</vt:lpstr>
      <vt:lpstr>Prezentácia programu PowerPoint</vt:lpstr>
      <vt:lpstr>Control of temperature fields in metallurgy  Control of secondary cooling in continuous casting of steel</vt:lpstr>
      <vt:lpstr>1D temperature field on little radius of the billet is modelled by  FEM based numerical model in ProCAST - Control synthesis is solved by software sensor</vt:lpstr>
      <vt:lpstr>Control process in surrounding of chosen steady state regime</vt:lpstr>
      <vt:lpstr>Control process at abrupt changes of casting speed</vt:lpstr>
      <vt:lpstr>Control process at segmentation of nonlinear dynamics of transition between different steady-states</vt:lpstr>
      <vt:lpstr>Control of temperature field of experimental casting mold </vt:lpstr>
      <vt:lpstr>Control synthesis is based on measured (selected) 5 values of temperature field in the 2D bottom region of the active surface of the mold. However temperature field is modelled in points of numerical net</vt:lpstr>
      <vt:lpstr>Steady-state profiles at a step change of the input on the 5th ZONE  of heating - on the 2D level and on the 3D level along with temperature responses on thermocouples - for calculation space characteristics of dynamics</vt:lpstr>
      <vt:lpstr>Temporal dynamical characteristics                 at sampling period  5 s and optimized distributed reference for preheating</vt:lpstr>
      <vt:lpstr>Controlled quantity in new steady-state with actuating quantities and quadratic norm of distributed parameter control deviation </vt:lpstr>
      <vt:lpstr>Steady-state profiles at a step change of the input on the 4th Cooling chill - on the 2D level and on the 3D level along with temperature responses on thermocouples - for calculation space characteristics of dynamics</vt:lpstr>
      <vt:lpstr>Temporal dynamical characteristics {Si(z)}i=1,5 at sampling period 1 s and optimized distributed reference for cooling</vt:lpstr>
      <vt:lpstr>Control of cooling process - actuating quantities are flow rates of water through chills</vt:lpstr>
      <vt:lpstr>End of control action – casting ejection</vt:lpstr>
      <vt:lpstr>Control of preheating process of casting mold</vt:lpstr>
      <vt:lpstr>Prezentácia programu PowerPoint</vt:lpstr>
      <vt:lpstr> Interactive Control – service for support the solution of control problems via the Internet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Ukážka DPS Blockset</dc:title>
  <dc:creator>Lukas</dc:creator>
  <cp:lastModifiedBy>Lukas</cp:lastModifiedBy>
  <cp:revision>101</cp:revision>
  <dcterms:created xsi:type="dcterms:W3CDTF">2019-01-11T10:26:21Z</dcterms:created>
  <dcterms:modified xsi:type="dcterms:W3CDTF">2019-07-29T06:48:18Z</dcterms:modified>
</cp:coreProperties>
</file>